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58" r:id="rId4"/>
    <p:sldId id="260" r:id="rId5"/>
    <p:sldId id="262" r:id="rId6"/>
    <p:sldId id="264" r:id="rId7"/>
    <p:sldId id="265" r:id="rId8"/>
    <p:sldId id="263" r:id="rId9"/>
    <p:sldId id="266" r:id="rId10"/>
    <p:sldId id="268" r:id="rId11"/>
    <p:sldId id="267" r:id="rId12"/>
    <p:sldId id="269" r:id="rId13"/>
    <p:sldId id="27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00AA"/>
    <a:srgbClr val="CC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A02F42-184B-4E6D-87E4-E6BF708BBC0A}" type="datetimeFigureOut">
              <a:rPr lang="en-US" smtClean="0"/>
              <a:pPr/>
              <a:t>9/7/2010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F6AF9C-4DD3-4A40-89E4-BEDA1A92477C}"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p:spPr>
        <p:txBody>
          <a:bodyPr/>
          <a:lstStyle/>
          <a:p>
            <a:endParaRPr lang="en-AU" smtClean="0"/>
          </a:p>
        </p:txBody>
      </p:sp>
      <p:sp>
        <p:nvSpPr>
          <p:cNvPr id="174084" name="Slide Number Placeholder 3"/>
          <p:cNvSpPr>
            <a:spLocks noGrp="1"/>
          </p:cNvSpPr>
          <p:nvPr>
            <p:ph type="sldNum" sz="quarter" idx="5"/>
          </p:nvPr>
        </p:nvSpPr>
        <p:spPr>
          <a:noFill/>
        </p:spPr>
        <p:txBody>
          <a:bodyPr/>
          <a:lstStyle/>
          <a:p>
            <a:fld id="{8921FFB8-1210-4F6A-AABC-8D956657299E}" type="slidenum">
              <a:rPr lang="en-US"/>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endParaRPr lang="en-AU" smtClean="0"/>
          </a:p>
        </p:txBody>
      </p:sp>
      <p:sp>
        <p:nvSpPr>
          <p:cNvPr id="103428" name="Slide Number Placeholder 3"/>
          <p:cNvSpPr>
            <a:spLocks noGrp="1"/>
          </p:cNvSpPr>
          <p:nvPr>
            <p:ph type="sldNum" sz="quarter" idx="5"/>
          </p:nvPr>
        </p:nvSpPr>
        <p:spPr>
          <a:noFill/>
        </p:spPr>
        <p:txBody>
          <a:bodyPr/>
          <a:lstStyle/>
          <a:p>
            <a:fld id="{902B0023-7106-4ED9-AE15-25E46778DC4E}" type="slidenum">
              <a:rPr lang="en-US"/>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en-AU" dirty="0" smtClean="0"/>
          </a:p>
        </p:txBody>
      </p:sp>
      <p:sp>
        <p:nvSpPr>
          <p:cNvPr id="97284" name="Slide Number Placeholder 3"/>
          <p:cNvSpPr>
            <a:spLocks noGrp="1"/>
          </p:cNvSpPr>
          <p:nvPr>
            <p:ph type="sldNum" sz="quarter" idx="5"/>
          </p:nvPr>
        </p:nvSpPr>
        <p:spPr>
          <a:noFill/>
        </p:spPr>
        <p:txBody>
          <a:bodyPr/>
          <a:lstStyle/>
          <a:p>
            <a:fld id="{BAB036C3-9888-4E5E-A6CE-5C3629F7110F}" type="slidenum">
              <a:rPr lang="en-US"/>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AU" smtClean="0"/>
          </a:p>
        </p:txBody>
      </p:sp>
      <p:sp>
        <p:nvSpPr>
          <p:cNvPr id="95236" name="Slide Number Placeholder 3"/>
          <p:cNvSpPr>
            <a:spLocks noGrp="1"/>
          </p:cNvSpPr>
          <p:nvPr>
            <p:ph type="sldNum" sz="quarter" idx="5"/>
          </p:nvPr>
        </p:nvSpPr>
        <p:spPr>
          <a:noFill/>
        </p:spPr>
        <p:txBody>
          <a:bodyPr/>
          <a:lstStyle/>
          <a:p>
            <a:fld id="{E1655CB1-99B1-4F46-AEE4-6BD6662DEF9C}" type="slidenum">
              <a:rPr lang="en-US"/>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AU" smtClean="0"/>
          </a:p>
        </p:txBody>
      </p:sp>
      <p:sp>
        <p:nvSpPr>
          <p:cNvPr id="58372" name="Slide Number Placeholder 3"/>
          <p:cNvSpPr>
            <a:spLocks noGrp="1"/>
          </p:cNvSpPr>
          <p:nvPr>
            <p:ph type="sldNum" sz="quarter" idx="5"/>
          </p:nvPr>
        </p:nvSpPr>
        <p:spPr>
          <a:noFill/>
        </p:spPr>
        <p:txBody>
          <a:bodyPr/>
          <a:lstStyle/>
          <a:p>
            <a:fld id="{72A41A03-BD4A-4F92-835F-2A1A1D6ED29C}" type="slidenum">
              <a:rPr lang="en-US"/>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40E8E61B-5EA3-417A-A7FD-DD5D8CC861ED}" type="datetimeFigureOut">
              <a:rPr lang="en-US" smtClean="0"/>
              <a:pPr/>
              <a:t>9/7/2010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0E8E61B-5EA3-417A-A7FD-DD5D8CC861ED}" type="datetimeFigureOut">
              <a:rPr lang="en-US" smtClean="0"/>
              <a:pPr/>
              <a:t>9/7/2010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0E8E61B-5EA3-417A-A7FD-DD5D8CC861ED}" type="datetimeFigureOut">
              <a:rPr lang="en-US" smtClean="0"/>
              <a:pPr/>
              <a:t>9/7/2010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0E8E61B-5EA3-417A-A7FD-DD5D8CC861ED}" type="datetimeFigureOut">
              <a:rPr lang="en-US" smtClean="0"/>
              <a:pPr/>
              <a:t>9/7/2010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E8E61B-5EA3-417A-A7FD-DD5D8CC861ED}" type="datetimeFigureOut">
              <a:rPr lang="en-US" smtClean="0"/>
              <a:pPr/>
              <a:t>9/7/2010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40E8E61B-5EA3-417A-A7FD-DD5D8CC861ED}" type="datetimeFigureOut">
              <a:rPr lang="en-US" smtClean="0"/>
              <a:pPr/>
              <a:t>9/7/2010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40E8E61B-5EA3-417A-A7FD-DD5D8CC861ED}" type="datetimeFigureOut">
              <a:rPr lang="en-US" smtClean="0"/>
              <a:pPr/>
              <a:t>9/7/2010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40E8E61B-5EA3-417A-A7FD-DD5D8CC861ED}" type="datetimeFigureOut">
              <a:rPr lang="en-US" smtClean="0"/>
              <a:pPr/>
              <a:t>9/7/2010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E8E61B-5EA3-417A-A7FD-DD5D8CC861ED}" type="datetimeFigureOut">
              <a:rPr lang="en-US" smtClean="0"/>
              <a:pPr/>
              <a:t>9/7/2010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E8E61B-5EA3-417A-A7FD-DD5D8CC861ED}" type="datetimeFigureOut">
              <a:rPr lang="en-US" smtClean="0"/>
              <a:pPr/>
              <a:t>9/7/2010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E8E61B-5EA3-417A-A7FD-DD5D8CC861ED}" type="datetimeFigureOut">
              <a:rPr lang="en-US" smtClean="0"/>
              <a:pPr/>
              <a:t>9/7/2010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AAB13AD-C1FE-4658-BA5B-309F405F9214}"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800AA"/>
            </a:gs>
            <a:gs pos="25000">
              <a:srgbClr val="FF6633"/>
            </a:gs>
            <a:gs pos="50000">
              <a:srgbClr val="FFFF00"/>
            </a:gs>
            <a:gs pos="75000">
              <a:srgbClr val="01A78F"/>
            </a:gs>
            <a:gs pos="100000">
              <a:srgbClr val="3366F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8E61B-5EA3-417A-A7FD-DD5D8CC861ED}" type="datetimeFigureOut">
              <a:rPr lang="en-US" smtClean="0"/>
              <a:pPr/>
              <a:t>9/7/2010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B13AD-C1FE-4658-BA5B-309F405F9214}"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1.xml"/><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9" name="Content Placeholder 4" descr="100_5057 Resilience.jpg"/>
          <p:cNvPicPr>
            <a:picLocks noGrp="1" noChangeAspect="1"/>
          </p:cNvPicPr>
          <p:nvPr>
            <p:ph idx="1"/>
          </p:nvPr>
        </p:nvPicPr>
        <p:blipFill>
          <a:blip r:embed="rId3" cstate="print"/>
          <a:srcRect/>
          <a:stretch>
            <a:fillRect/>
          </a:stretch>
        </p:blipFill>
        <p:spPr>
          <a:xfrm>
            <a:off x="0" y="928670"/>
            <a:ext cx="9144000" cy="5929330"/>
          </a:xfrm>
        </p:spPr>
      </p:pic>
      <p:sp>
        <p:nvSpPr>
          <p:cNvPr id="173060" name="Slide Number Placeholder 3"/>
          <p:cNvSpPr>
            <a:spLocks noGrp="1"/>
          </p:cNvSpPr>
          <p:nvPr>
            <p:ph type="sldNum" sz="quarter" idx="10"/>
          </p:nvPr>
        </p:nvSpPr>
        <p:spPr>
          <a:noFill/>
        </p:spPr>
        <p:txBody>
          <a:bodyPr/>
          <a:lstStyle/>
          <a:p>
            <a:fld id="{EDC61063-1D28-4D1A-A23D-3134DCCD9337}" type="slidenum">
              <a:rPr lang="en-US"/>
              <a:pPr/>
              <a:t>1</a:t>
            </a:fld>
            <a:endParaRPr lang="en-US"/>
          </a:p>
        </p:txBody>
      </p:sp>
      <p:sp>
        <p:nvSpPr>
          <p:cNvPr id="5" name="Title 4"/>
          <p:cNvSpPr>
            <a:spLocks noGrp="1"/>
          </p:cNvSpPr>
          <p:nvPr>
            <p:ph type="title"/>
          </p:nvPr>
        </p:nvSpPr>
        <p:spPr>
          <a:xfrm>
            <a:off x="428596" y="0"/>
            <a:ext cx="8229600" cy="928670"/>
          </a:xfrm>
        </p:spPr>
        <p:txBody>
          <a:bodyPr>
            <a:noAutofit/>
          </a:bodyPr>
          <a:lstStyle/>
          <a:p>
            <a:r>
              <a:rPr lang="en-AU" sz="3600" dirty="0" smtClean="0"/>
              <a:t>YOU CAN DO IT-RESILIENCE IS THE KEY L.P.S MRS MILNE</a:t>
            </a:r>
            <a:endParaRPr lang="en-AU" sz="36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1357298"/>
            <a:ext cx="8715404" cy="1446550"/>
          </a:xfrm>
          <a:prstGeom prst="rect">
            <a:avLst/>
          </a:prstGeom>
        </p:spPr>
        <p:txBody>
          <a:bodyPr wrap="square">
            <a:spAutoFit/>
          </a:bodyPr>
          <a:lstStyle/>
          <a:p>
            <a:pPr algn="ctr"/>
            <a:r>
              <a:rPr lang="en-AU" sz="4400" dirty="0" smtClean="0"/>
              <a:t>When something bad happens you can chose to shake it off  and step up.</a:t>
            </a:r>
            <a:endParaRPr lang="en-AU" sz="4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00100" y="0"/>
            <a:ext cx="6986614" cy="2543196"/>
          </a:xfrm>
        </p:spPr>
        <p:txBody>
          <a:bodyPr>
            <a:normAutofit fontScale="25000" lnSpcReduction="20000"/>
          </a:bodyPr>
          <a:lstStyle/>
          <a:p>
            <a:r>
              <a:rPr lang="en-AU" sz="9600" dirty="0" smtClean="0"/>
              <a:t>A parable is told of a farmer who owned an old mule. The mule fell into the farmer's well. The farmer heard the mule 'braying' -or-whatever mules do when they fall into wells. After carefully assessing the situation, the farmer sympathized with the mule, but decided that neither the mule nor the well was worth the trouble of saving. Instead, he called his neighbours together and told them what had happened ...and enlisted them to help haul dirt to bury the old mule in the well and put him out of his misery.</a:t>
            </a:r>
            <a:br>
              <a:rPr lang="en-AU" sz="9600" dirty="0" smtClean="0"/>
            </a:br>
            <a:r>
              <a:rPr lang="en-AU" sz="9600" dirty="0" smtClean="0"/>
              <a:t>Initially, the old mule was hysterical! But as the farmer and his neighbours continued shovelling and the dirt hit his back ... a thought struck him. It suddenly dawned on him that every time a shovel load of dirt landed on his back, he should shake it off and step up! This he did, blow after blow. "Shake it off and step up...shake it off and step up...shake it off and step up!" He repeated to encourage himself. No matter how painful the blows, or how distressing the situation seemed the old mule fought "panic" and just kept right on shaking it off and stepping up!</a:t>
            </a:r>
            <a:br>
              <a:rPr lang="en-AU" sz="9600" dirty="0" smtClean="0"/>
            </a:br>
            <a:r>
              <a:rPr lang="en-AU" sz="9600" dirty="0" smtClean="0"/>
              <a:t>It wasn't long before the old mule, battered and </a:t>
            </a:r>
            <a:r>
              <a:rPr lang="en-AU" sz="8000" dirty="0" smtClean="0"/>
              <a:t>exhausted, stepped triumphantly over the wall of that well! What seemed like it would bury him, actually blessed him...all because of the manner in which he handled his adversity. If we face our problems, respond to them positively, and refuse to give in to panic, bitterness, or self-pity, the adversities that come along to bury us usually have within them the potential to benefit and bless us. </a:t>
            </a:r>
            <a:br>
              <a:rPr lang="en-AU" sz="8000" dirty="0" smtClean="0"/>
            </a:br>
            <a:endParaRPr lang="en-AU" sz="8000" dirty="0" smtClean="0"/>
          </a:p>
          <a:p>
            <a:r>
              <a:rPr lang="en-AU" sz="8000" dirty="0" smtClean="0"/>
              <a:t>May God bless us this week as we, "shake off the shackles and step up out of the wells" in which we find ourselves! "I can do all things through Christ </a:t>
            </a:r>
          </a:p>
          <a:p>
            <a:endParaRPr lang="en-AU" sz="8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357290" y="3214686"/>
          <a:ext cx="5976545" cy="1643074"/>
        </p:xfrm>
        <a:graphic>
          <a:graphicData uri="http://schemas.openxmlformats.org/presentationml/2006/ole">
            <p:oleObj spid="_x0000_s2050" name="Packager Shell Object" showAsIcon="1" r:id="rId3" imgW="2500200" imgH="686880" progId="Package">
              <p:embed/>
            </p:oleObj>
          </a:graphicData>
        </a:graphic>
      </p:graphicFrame>
      <p:sp>
        <p:nvSpPr>
          <p:cNvPr id="4" name="Subtitle 3"/>
          <p:cNvSpPr>
            <a:spLocks noGrp="1"/>
          </p:cNvSpPr>
          <p:nvPr>
            <p:ph type="subTitle" idx="1"/>
          </p:nvPr>
        </p:nvSpPr>
        <p:spPr>
          <a:xfrm>
            <a:off x="1357290" y="1142984"/>
            <a:ext cx="6400800" cy="1752600"/>
          </a:xfrm>
        </p:spPr>
        <p:txBody>
          <a:bodyPr>
            <a:normAutofit/>
          </a:bodyPr>
          <a:lstStyle/>
          <a:p>
            <a:r>
              <a:rPr lang="en-AU" sz="4800" dirty="0" smtClean="0">
                <a:solidFill>
                  <a:schemeClr val="tx1"/>
                </a:solidFill>
              </a:rPr>
              <a:t>Boundin</a:t>
            </a:r>
            <a:endParaRPr lang="en-AU" sz="4800"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3"/>
          <p:cNvSpPr>
            <a:spLocks noGrp="1"/>
          </p:cNvSpPr>
          <p:nvPr>
            <p:ph type="sldNum" sz="quarter" idx="10"/>
          </p:nvPr>
        </p:nvSpPr>
        <p:spPr>
          <a:noFill/>
        </p:spPr>
        <p:txBody>
          <a:bodyPr/>
          <a:lstStyle/>
          <a:p>
            <a:fld id="{648D48BB-C31D-4CAB-B1F9-3A46CEBD2BF9}" type="slidenum">
              <a:rPr lang="en-US"/>
              <a:pPr/>
              <a:t>13</a:t>
            </a:fld>
            <a:endParaRPr lang="en-US"/>
          </a:p>
        </p:txBody>
      </p:sp>
      <p:sp>
        <p:nvSpPr>
          <p:cNvPr id="57347" name="Rectangle 5"/>
          <p:cNvSpPr>
            <a:spLocks noGrp="1" noChangeArrowheads="1"/>
          </p:cNvSpPr>
          <p:nvPr>
            <p:ph type="title"/>
          </p:nvPr>
        </p:nvSpPr>
        <p:spPr>
          <a:xfrm>
            <a:off x="685800" y="342900"/>
            <a:ext cx="3733800" cy="1104900"/>
          </a:xfrm>
        </p:spPr>
        <p:txBody>
          <a:bodyPr/>
          <a:lstStyle/>
          <a:p>
            <a:r>
              <a:rPr lang="en-GB" smtClean="0"/>
              <a:t>Resilience</a:t>
            </a:r>
          </a:p>
        </p:txBody>
      </p:sp>
      <p:sp>
        <p:nvSpPr>
          <p:cNvPr id="57348" name="Rectangle 6"/>
          <p:cNvSpPr>
            <a:spLocks noGrp="1" noChangeArrowheads="1"/>
          </p:cNvSpPr>
          <p:nvPr>
            <p:ph type="body" idx="1"/>
          </p:nvPr>
        </p:nvSpPr>
        <p:spPr>
          <a:xfrm>
            <a:off x="381000" y="1981200"/>
            <a:ext cx="8458200" cy="4114800"/>
          </a:xfrm>
        </p:spPr>
        <p:txBody>
          <a:bodyPr/>
          <a:lstStyle/>
          <a:p>
            <a:pPr marL="0" indent="0">
              <a:buFontTx/>
              <a:buNone/>
            </a:pPr>
            <a:r>
              <a:rPr lang="en-GB" sz="2500" b="1" smtClean="0"/>
              <a:t>Resilience</a:t>
            </a:r>
            <a:r>
              <a:rPr lang="en-GB" sz="2500" smtClean="0"/>
              <a:t> means ... </a:t>
            </a:r>
            <a:br>
              <a:rPr lang="en-GB" sz="2500" smtClean="0"/>
            </a:br>
            <a:r>
              <a:rPr lang="en-GB" sz="2500" smtClean="0"/>
              <a:t>When faced with </a:t>
            </a:r>
            <a:br>
              <a:rPr lang="en-GB" sz="2500" smtClean="0"/>
            </a:br>
            <a:r>
              <a:rPr lang="en-GB" sz="2500" smtClean="0"/>
              <a:t>difficult and challenging </a:t>
            </a:r>
            <a:br>
              <a:rPr lang="en-GB" sz="2500" smtClean="0"/>
            </a:br>
            <a:r>
              <a:rPr lang="en-GB" sz="2500" smtClean="0"/>
              <a:t>situations and people, </a:t>
            </a:r>
            <a:br>
              <a:rPr lang="en-GB" sz="2500" smtClean="0"/>
            </a:br>
            <a:r>
              <a:rPr lang="en-GB" sz="2500" smtClean="0"/>
              <a:t>being able to: </a:t>
            </a:r>
          </a:p>
          <a:p>
            <a:pPr marL="0" indent="0">
              <a:buFontTx/>
              <a:buNone/>
            </a:pPr>
            <a:r>
              <a:rPr lang="en-GB" sz="2500" smtClean="0"/>
              <a:t/>
            </a:r>
            <a:br>
              <a:rPr lang="en-GB" sz="2500" smtClean="0"/>
            </a:br>
            <a:r>
              <a:rPr lang="en-GB" sz="2500" smtClean="0"/>
              <a:t>1. stop getting extremely angry, down, or worried, </a:t>
            </a:r>
            <a:br>
              <a:rPr lang="en-GB" sz="2500" smtClean="0"/>
            </a:br>
            <a:r>
              <a:rPr lang="en-GB" sz="2500" smtClean="0"/>
              <a:t>2. controlling my behaviour when I am very upset, </a:t>
            </a:r>
            <a:br>
              <a:rPr lang="en-GB" sz="2500" smtClean="0"/>
            </a:br>
            <a:r>
              <a:rPr lang="en-GB" sz="2500" smtClean="0"/>
              <a:t>3. calming down within a reasonable period of time, and 4. bouncing back to work and play.</a:t>
            </a:r>
          </a:p>
        </p:txBody>
      </p:sp>
      <p:pic>
        <p:nvPicPr>
          <p:cNvPr id="328711" name="Picture 7" descr="Emotional Resilience"/>
          <p:cNvPicPr>
            <a:picLocks noChangeAspect="1" noChangeArrowheads="1"/>
          </p:cNvPicPr>
          <p:nvPr/>
        </p:nvPicPr>
        <p:blipFill>
          <a:blip r:embed="rId3" cstate="print"/>
          <a:srcRect/>
          <a:stretch>
            <a:fillRect/>
          </a:stretch>
        </p:blipFill>
        <p:spPr bwMode="auto">
          <a:xfrm>
            <a:off x="4243388" y="304800"/>
            <a:ext cx="4687887" cy="3810000"/>
          </a:xfrm>
          <a:prstGeom prst="rect">
            <a:avLst/>
          </a:prstGeom>
          <a:noFill/>
          <a:ln w="19050">
            <a:solidFill>
              <a:srgbClr val="2A2A7E"/>
            </a:solidFill>
            <a:miter lim="800000"/>
            <a:headEnd/>
            <a:tailEnd/>
          </a:ln>
          <a:effectLst>
            <a:outerShdw blurRad="63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711"/>
                                        </p:tgtEl>
                                        <p:attrNameLst>
                                          <p:attrName>style.visibility</p:attrName>
                                        </p:attrNameLst>
                                      </p:cBhvr>
                                      <p:to>
                                        <p:strVal val="visible"/>
                                      </p:to>
                                    </p:set>
                                    <p:animEffect transition="in" filter="fade">
                                      <p:cBhvr>
                                        <p:cTn id="7" dur="2000"/>
                                        <p:tgtEl>
                                          <p:spTgt spid="328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IMG_222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dirty="0"/>
          </a:p>
        </p:txBody>
      </p:sp>
      <p:pic>
        <p:nvPicPr>
          <p:cNvPr id="4" name="Content Placeholder 4" descr="Benalla 31 1.JPG"/>
          <p:cNvPicPr>
            <a:picLocks noChangeAspect="1"/>
          </p:cNvPicPr>
          <p:nvPr/>
        </p:nvPicPr>
        <p:blipFill>
          <a:blip r:embed="rId2" cstate="print"/>
          <a:srcRec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57290" y="0"/>
            <a:ext cx="6400800" cy="1752600"/>
          </a:xfrm>
        </p:spPr>
        <p:txBody>
          <a:bodyPr>
            <a:normAutofit fontScale="77500" lnSpcReduction="20000"/>
          </a:bodyPr>
          <a:lstStyle/>
          <a:p>
            <a:r>
              <a:rPr lang="en-AU" sz="5400" dirty="0" smtClean="0">
                <a:solidFill>
                  <a:schemeClr val="tx1"/>
                </a:solidFill>
              </a:rPr>
              <a:t>MRS MILNE TAUGHT US ABOUT Resilience and lots of others </a:t>
            </a:r>
            <a:endParaRPr lang="en-AU" sz="5400" dirty="0">
              <a:solidFill>
                <a:schemeClr val="tx1"/>
              </a:solidFill>
            </a:endParaRPr>
          </a:p>
        </p:txBody>
      </p:sp>
      <p:pic>
        <p:nvPicPr>
          <p:cNvPr id="4" name="Content Placeholder 4" descr="Barooga  PS 12.jpg"/>
          <p:cNvPicPr>
            <a:picLocks noChangeAspect="1"/>
          </p:cNvPicPr>
          <p:nvPr/>
        </p:nvPicPr>
        <p:blipFill>
          <a:blip r:embed="rId2" cstate="print"/>
          <a:srcRect/>
          <a:stretch>
            <a:fillRect/>
          </a:stretch>
        </p:blipFill>
        <p:spPr>
          <a:xfrm>
            <a:off x="1071538" y="1146551"/>
            <a:ext cx="8072462" cy="571144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Slide Number Placeholder 3"/>
          <p:cNvSpPr>
            <a:spLocks noGrp="1"/>
          </p:cNvSpPr>
          <p:nvPr>
            <p:ph type="sldNum" sz="quarter" idx="10"/>
          </p:nvPr>
        </p:nvSpPr>
        <p:spPr>
          <a:noFill/>
        </p:spPr>
        <p:txBody>
          <a:bodyPr/>
          <a:lstStyle/>
          <a:p>
            <a:fld id="{BAD53E49-924B-4422-8841-F5C1F4759C2E}" type="slidenum">
              <a:rPr lang="en-US"/>
              <a:pPr/>
              <a:t>5</a:t>
            </a:fld>
            <a:endParaRPr lang="en-US"/>
          </a:p>
        </p:txBody>
      </p:sp>
      <p:sp>
        <p:nvSpPr>
          <p:cNvPr id="432130" name="Rectangle 2"/>
          <p:cNvSpPr>
            <a:spLocks noGrp="1" noChangeArrowheads="1"/>
          </p:cNvSpPr>
          <p:nvPr>
            <p:ph type="title"/>
          </p:nvPr>
        </p:nvSpPr>
        <p:spPr>
          <a:xfrm>
            <a:off x="457200" y="274638"/>
            <a:ext cx="8229600" cy="1439850"/>
          </a:xfrm>
        </p:spPr>
        <p:txBody>
          <a:bodyPr>
            <a:normAutofit fontScale="90000"/>
          </a:bodyPr>
          <a:lstStyle/>
          <a:p>
            <a:r>
              <a:rPr lang="en-GB" dirty="0" smtClean="0"/>
              <a:t/>
            </a:r>
            <a:br>
              <a:rPr lang="en-GB" dirty="0" smtClean="0"/>
            </a:br>
            <a:r>
              <a:rPr lang="en-GB" dirty="0" smtClean="0"/>
              <a:t>Helping Students Change the Way you Think .Then they will think positive.  </a:t>
            </a:r>
            <a:br>
              <a:rPr lang="en-GB" dirty="0" smtClean="0"/>
            </a:br>
            <a:endParaRPr lang="en-GB"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2130"/>
                                        </p:tgtEl>
                                        <p:attrNameLst>
                                          <p:attrName>style.visibility</p:attrName>
                                        </p:attrNameLst>
                                      </p:cBhvr>
                                      <p:to>
                                        <p:strVal val="visible"/>
                                      </p:to>
                                    </p:set>
                                    <p:animEffect transition="in" filter="fade">
                                      <p:cBhvr>
                                        <p:cTn id="7" dur="2000"/>
                                        <p:tgtEl>
                                          <p:spTgt spid="432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457200" y="273050"/>
            <a:ext cx="3276600" cy="2012950"/>
          </a:xfrm>
        </p:spPr>
        <p:txBody>
          <a:bodyPr/>
          <a:lstStyle/>
          <a:p>
            <a:r>
              <a:rPr lang="en-AU" sz="4000" smtClean="0">
                <a:latin typeface="Arial" charset="0"/>
                <a:cs typeface="Arial" charset="0"/>
              </a:rPr>
              <a:t>The Catastrophe Scale</a:t>
            </a:r>
          </a:p>
        </p:txBody>
      </p:sp>
      <p:sp>
        <p:nvSpPr>
          <p:cNvPr id="96259" name="Text Placeholder 3"/>
          <p:cNvSpPr>
            <a:spLocks noGrp="1"/>
          </p:cNvSpPr>
          <p:nvPr>
            <p:ph type="body" sz="half" idx="2"/>
          </p:nvPr>
        </p:nvSpPr>
        <p:spPr>
          <a:xfrm>
            <a:off x="533400" y="2057400"/>
            <a:ext cx="3008313" cy="4081463"/>
          </a:xfrm>
        </p:spPr>
        <p:txBody>
          <a:bodyPr>
            <a:normAutofit fontScale="85000" lnSpcReduction="10000"/>
          </a:bodyPr>
          <a:lstStyle/>
          <a:p>
            <a:endParaRPr lang="en-AU" dirty="0" smtClean="0"/>
          </a:p>
          <a:p>
            <a:endParaRPr lang="en-AU" sz="3200" b="1" dirty="0" smtClean="0"/>
          </a:p>
          <a:p>
            <a:r>
              <a:rPr lang="en-AU" sz="3200" b="1" dirty="0" smtClean="0">
                <a:latin typeface="Arial" charset="0"/>
                <a:cs typeface="Arial" charset="0"/>
              </a:rPr>
              <a:t>“Don’t go blowing’ things out of proportion "keep things as bad as it should be don't make it worse</a:t>
            </a:r>
          </a:p>
        </p:txBody>
      </p:sp>
      <p:pic>
        <p:nvPicPr>
          <p:cNvPr id="5" name="Content Placeholder 5" descr="Catastrophe Scale - Color.jpg"/>
          <p:cNvPicPr>
            <a:picLocks noGrp="1" noChangeAspect="1"/>
          </p:cNvPicPr>
          <p:nvPr>
            <p:ph idx="1"/>
          </p:nvPr>
        </p:nvPicPr>
        <p:blipFill>
          <a:blip r:embed="rId3" cstate="print"/>
          <a:srcRect/>
          <a:stretch>
            <a:fillRect/>
          </a:stretch>
        </p:blipFill>
        <p:spPr>
          <a:xfrm>
            <a:off x="4741863" y="152400"/>
            <a:ext cx="2778125" cy="6400800"/>
          </a:xfrm>
          <a:ln w="12700">
            <a:solidFill>
              <a:srgbClr val="632523"/>
            </a:solidFill>
          </a:ln>
          <a:effectLst>
            <a:outerShdw algn="tl" rotWithShape="0">
              <a:srgbClr val="000000">
                <a:alpha val="70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228600" y="609600"/>
            <a:ext cx="3429000" cy="1447800"/>
          </a:xfrm>
        </p:spPr>
        <p:txBody>
          <a:bodyPr/>
          <a:lstStyle/>
          <a:p>
            <a:r>
              <a:rPr lang="en-AU" sz="3800" smtClean="0">
                <a:latin typeface="Arial" charset="0"/>
                <a:cs typeface="Arial" charset="0"/>
              </a:rPr>
              <a:t>Emotional Thermometer</a:t>
            </a:r>
          </a:p>
        </p:txBody>
      </p:sp>
      <p:sp>
        <p:nvSpPr>
          <p:cNvPr id="94211" name="Text Placeholder 3"/>
          <p:cNvSpPr>
            <a:spLocks noGrp="1"/>
          </p:cNvSpPr>
          <p:nvPr>
            <p:ph type="body" sz="half" idx="2"/>
          </p:nvPr>
        </p:nvSpPr>
        <p:spPr>
          <a:xfrm>
            <a:off x="457200" y="2667000"/>
            <a:ext cx="3008313" cy="3459163"/>
          </a:xfrm>
        </p:spPr>
        <p:txBody>
          <a:bodyPr/>
          <a:lstStyle/>
          <a:p>
            <a:endParaRPr lang="en-AU" dirty="0" smtClean="0"/>
          </a:p>
          <a:p>
            <a:endParaRPr lang="en-AU" sz="4000" dirty="0" smtClean="0"/>
          </a:p>
          <a:p>
            <a:r>
              <a:rPr lang="en-AU" sz="3600" b="1" dirty="0" smtClean="0">
                <a:latin typeface="Arial" charset="0"/>
                <a:cs typeface="Arial" charset="0"/>
              </a:rPr>
              <a:t>Are you staying calm?</a:t>
            </a:r>
          </a:p>
        </p:txBody>
      </p:sp>
      <p:pic>
        <p:nvPicPr>
          <p:cNvPr id="5" name="Content Placeholder 4" descr="EmotionalThermometer VertWithScale"/>
          <p:cNvPicPr>
            <a:picLocks noGrp="1" noChangeAspect="1" noChangeArrowheads="1"/>
          </p:cNvPicPr>
          <p:nvPr>
            <p:ph idx="1"/>
          </p:nvPr>
        </p:nvPicPr>
        <p:blipFill>
          <a:blip r:embed="rId3" cstate="print"/>
          <a:srcRect/>
          <a:stretch>
            <a:fillRect/>
          </a:stretch>
        </p:blipFill>
        <p:spPr>
          <a:xfrm>
            <a:off x="4135438" y="273050"/>
            <a:ext cx="3990975" cy="6203950"/>
          </a:xfrm>
          <a:ln w="19050">
            <a:solidFill>
              <a:srgbClr val="2A2A7E"/>
            </a:solidFill>
          </a:ln>
          <a:effectLst>
            <a:outerShdw algn="tl" rotWithShape="0">
              <a:srgbClr val="000000">
                <a:alpha val="70000"/>
              </a:srgbClr>
            </a:outerShdw>
          </a:effectLst>
        </p:spPr>
      </p:pic>
      <p:sp>
        <p:nvSpPr>
          <p:cNvPr id="6" name="TextBox 5"/>
          <p:cNvSpPr txBox="1"/>
          <p:nvPr/>
        </p:nvSpPr>
        <p:spPr>
          <a:xfrm>
            <a:off x="0" y="2357430"/>
            <a:ext cx="2357454" cy="1569660"/>
          </a:xfrm>
          <a:prstGeom prst="rect">
            <a:avLst/>
          </a:prstGeom>
          <a:noFill/>
          <a:ln w="57150">
            <a:solidFill>
              <a:schemeClr val="tx1"/>
            </a:solidFill>
          </a:ln>
        </p:spPr>
        <p:txBody>
          <a:bodyPr wrap="square" rtlCol="0">
            <a:spAutoFit/>
          </a:bodyPr>
          <a:lstStyle/>
          <a:p>
            <a:r>
              <a:rPr lang="en-AU" sz="2400" dirty="0" smtClean="0"/>
              <a:t>It only gets worse if you do it your in control  of your self</a:t>
            </a:r>
            <a:endParaRPr lang="en-A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57290" y="1643050"/>
            <a:ext cx="6400800" cy="1752600"/>
          </a:xfrm>
        </p:spPr>
        <p:txBody>
          <a:bodyPr/>
          <a:lstStyle/>
          <a:p>
            <a:r>
              <a:rPr lang="en-AU" dirty="0" smtClean="0">
                <a:solidFill>
                  <a:schemeClr val="tx1"/>
                </a:solidFill>
              </a:rPr>
              <a:t>I love </a:t>
            </a:r>
            <a:r>
              <a:rPr lang="en-AU" dirty="0" smtClean="0">
                <a:solidFill>
                  <a:srgbClr val="FF0000"/>
                </a:solidFill>
              </a:rPr>
              <a:t>resilience </a:t>
            </a:r>
            <a:r>
              <a:rPr lang="en-AU" dirty="0" smtClean="0">
                <a:solidFill>
                  <a:schemeClr val="tx1"/>
                </a:solidFill>
              </a:rPr>
              <a:t>when it comes to it </a:t>
            </a:r>
            <a:endParaRPr lang="en-AU"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1538" y="785794"/>
            <a:ext cx="6400800" cy="1752600"/>
          </a:xfrm>
        </p:spPr>
        <p:txBody>
          <a:bodyPr>
            <a:normAutofit fontScale="62500" lnSpcReduction="20000"/>
          </a:bodyPr>
          <a:lstStyle/>
          <a:p>
            <a:r>
              <a:rPr lang="en-AU" sz="3400" dirty="0" smtClean="0">
                <a:solidFill>
                  <a:schemeClr val="tx1"/>
                </a:solidFill>
              </a:rPr>
              <a:t>One day a mule fall into a in the well. The farmer decided it wasn't worth saving. He ask some friends to help him fill the hole with dirt. The mule didn’t want to die so each time the dirt hit his back he shook it off and stepped up he did it until he got out of the well. And</a:t>
            </a:r>
            <a:r>
              <a:rPr lang="en-AU" dirty="0" smtClean="0">
                <a:solidFill>
                  <a:schemeClr val="tx1"/>
                </a:solidFill>
              </a:rPr>
              <a:t> was saved.</a:t>
            </a:r>
            <a:endParaRPr lang="en-AU" dirty="0">
              <a:solidFill>
                <a:schemeClr val="tx1"/>
              </a:solidFill>
            </a:endParaRPr>
          </a:p>
        </p:txBody>
      </p:sp>
      <p:pic>
        <p:nvPicPr>
          <p:cNvPr id="1026" name="Picture 2" descr="C:\Users\fla0001\AppData\Local\Microsoft\Windows\Temporary Internet Files\Content.IE5\KND2P28N\MC900139497[1].wmf"/>
          <p:cNvPicPr>
            <a:picLocks noChangeAspect="1" noChangeArrowheads="1"/>
          </p:cNvPicPr>
          <p:nvPr/>
        </p:nvPicPr>
        <p:blipFill>
          <a:blip r:embed="rId2" cstate="print"/>
          <a:srcRect/>
          <a:stretch>
            <a:fillRect/>
          </a:stretch>
        </p:blipFill>
        <p:spPr bwMode="auto">
          <a:xfrm>
            <a:off x="0" y="3840480"/>
            <a:ext cx="2774290" cy="3017520"/>
          </a:xfrm>
          <a:prstGeom prst="rect">
            <a:avLst/>
          </a:prstGeom>
          <a:noFill/>
        </p:spPr>
      </p:pic>
      <p:pic>
        <p:nvPicPr>
          <p:cNvPr id="1027" name="Picture 3" descr="C:\Users\fla0001\AppData\Local\Microsoft\Windows\Temporary Internet Files\Content.IE5\Z2ZL3BP1\MC900139499[1].wmf"/>
          <p:cNvPicPr>
            <a:picLocks noChangeAspect="1" noChangeArrowheads="1"/>
          </p:cNvPicPr>
          <p:nvPr/>
        </p:nvPicPr>
        <p:blipFill>
          <a:blip r:embed="rId3" cstate="print"/>
          <a:srcRect/>
          <a:stretch>
            <a:fillRect/>
          </a:stretch>
        </p:blipFill>
        <p:spPr bwMode="auto">
          <a:xfrm>
            <a:off x="4500562" y="3594506"/>
            <a:ext cx="3143707" cy="3263494"/>
          </a:xfrm>
          <a:prstGeom prst="rect">
            <a:avLst/>
          </a:prstGeom>
          <a:noFill/>
        </p:spPr>
      </p:pic>
      <p:pic>
        <p:nvPicPr>
          <p:cNvPr id="1028" name="Picture 4" descr="C:\Users\fla0001\AppData\Local\Microsoft\Windows\Temporary Internet Files\Content.IE5\KND2P28N\MC900021631[1].wmf"/>
          <p:cNvPicPr>
            <a:picLocks noChangeAspect="1" noChangeArrowheads="1"/>
          </p:cNvPicPr>
          <p:nvPr/>
        </p:nvPicPr>
        <p:blipFill>
          <a:blip r:embed="rId4" cstate="print"/>
          <a:srcRect/>
          <a:stretch>
            <a:fillRect/>
          </a:stretch>
        </p:blipFill>
        <p:spPr bwMode="auto">
          <a:xfrm>
            <a:off x="2857488" y="3409728"/>
            <a:ext cx="3234939" cy="3453114"/>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274</Words>
  <Application>Microsoft Office PowerPoint</Application>
  <PresentationFormat>On-screen Show (4:3)</PresentationFormat>
  <Paragraphs>29</Paragraphs>
  <Slides>13</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Packager Shell Object</vt:lpstr>
      <vt:lpstr>YOU CAN DO IT-RESILIENCE IS THE KEY L.P.S MRS MILNE</vt:lpstr>
      <vt:lpstr>Slide 2</vt:lpstr>
      <vt:lpstr>Slide 3</vt:lpstr>
      <vt:lpstr>Slide 4</vt:lpstr>
      <vt:lpstr> Helping Students Change the Way you Think .Then they will think positive.   </vt:lpstr>
      <vt:lpstr>The Catastrophe Scale</vt:lpstr>
      <vt:lpstr>Emotional Thermometer</vt:lpstr>
      <vt:lpstr>Slide 8</vt:lpstr>
      <vt:lpstr>Slide 9</vt:lpstr>
      <vt:lpstr>Slide 10</vt:lpstr>
      <vt:lpstr>Slide 11</vt:lpstr>
      <vt:lpstr>Slide 12</vt:lpstr>
      <vt:lpstr>Resilience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 CAN DO IT-RESILENCE IS THE KEY L.P.S MRS MILNE</dc:title>
  <dc:creator>FLA0001</dc:creator>
  <cp:lastModifiedBy>FLA0001</cp:lastModifiedBy>
  <cp:revision>31</cp:revision>
  <dcterms:created xsi:type="dcterms:W3CDTF">2010-08-13T03:01:41Z</dcterms:created>
  <dcterms:modified xsi:type="dcterms:W3CDTF">2010-09-07T05:16:16Z</dcterms:modified>
</cp:coreProperties>
</file>